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4a70ff2f8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4a70ff2f8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4a70ff2f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4a70ff2f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4a70ff2f8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4a70ff2f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4a70ff2f8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4a70ff2f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4a70ff2f8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4a70ff2f8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4a70ff2f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4a70ff2f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4a70ff2f8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4a70ff2f8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4a70ff2f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4a70ff2f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4a70ff2f8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4a70ff2f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4a70ff2f8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4a70ff2f8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a70ff2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a70ff2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4a70ff2f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4a70ff2f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4a70ff2f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4a70ff2f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4a70ff2f8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4a70ff2f8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a70ff2f8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a70ff2f8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4a70ff2f8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4a70ff2f8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4a70ff2f8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4a70ff2f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4a70ff2f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4a70ff2f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4a70ff2f8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4a70ff2f8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4a70ff2f8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4a70ff2f8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a70ff2f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a70ff2f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4a70ff2f8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4a70ff2f8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4a70ff2f8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4a70ff2f8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a70ff2f8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a70ff2f8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4a70ff2f8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4a70ff2f8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4a70ff2f8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4a70ff2f8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4a70ff2f8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4a70ff2f8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4a70ff2f8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4a70ff2f8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4a70ff2f8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4a70ff2f8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4a70ff2f8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4a70ff2f8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4a70ff2f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4a70ff2f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4a70ff2f8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4a70ff2f8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4a70ff2f8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4a70ff2f8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4a70ff2f8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4a70ff2f8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4a70ff2f8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4a70ff2f8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4a70ff2f8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4a70ff2f8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4a70ff2f8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4a70ff2f8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4a70ff2f8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4a70ff2f8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4a70ff2f8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4a70ff2f8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4a70ff2f8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4a70ff2f8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4a70ff2f8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4a70ff2f8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4a70ff2f8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4a70ff2f8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4a70ff2f8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4a70ff2f8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4a70ff2f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4a70ff2f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4a70ff2f8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4a70ff2f8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youtube.com/watch?v=ZKQp28OqwNQ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youtube.com/watch?v=-cOYwZ2XcAc&amp;t=21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youtube.com/watch?v=dvzlvHNxdfI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Recent Advances in Generative Adversarial Networks (GAN)</a:t>
            </a:r>
            <a:endParaRPr sz="4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ELEG 5491 Introduction to Deep Learning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Tutorial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Xihui Liu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Self-Attention Generative Adversarial Networks</a:t>
            </a:r>
            <a:endParaRPr/>
          </a:p>
        </p:txBody>
      </p:sp>
      <p:sp>
        <p:nvSpPr>
          <p:cNvPr id="115" name="Google Shape;115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 Zhang, Ian Goodfellow, Dimitris Metaxas, Augustus Odena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Self-Attention Structure</a:t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00" y="1186214"/>
            <a:ext cx="8520601" cy="348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Techniques to stabilize GAN training</a:t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464400"/>
            <a:ext cx="8520600" cy="31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Spectral normalization for both generator and discriminator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Imbalanced learning rate for generator and discriminator updates</a:t>
            </a:r>
            <a:endParaRPr/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b="0" l="0" r="0" t="-40805"/>
          <a:stretch/>
        </p:blipFill>
        <p:spPr>
          <a:xfrm>
            <a:off x="910438" y="1235800"/>
            <a:ext cx="7229475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 self-attention</a:t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311700" y="1445800"/>
            <a:ext cx="8520600" cy="31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3">
            <a:alphaModFix/>
          </a:blip>
          <a:srcRect b="29542" l="0" r="0" t="0"/>
          <a:stretch/>
        </p:blipFill>
        <p:spPr>
          <a:xfrm>
            <a:off x="564150" y="1479625"/>
            <a:ext cx="7970251" cy="312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Large Scale GAN Training for High Fidelity Natural Image Synthesis</a:t>
            </a:r>
            <a:endParaRPr sz="4000"/>
          </a:p>
        </p:txBody>
      </p:sp>
      <p:sp>
        <p:nvSpPr>
          <p:cNvPr id="142" name="Google Shape;142;p26"/>
          <p:cNvSpPr txBox="1"/>
          <p:nvPr>
            <p:ph idx="1" type="subTitle"/>
          </p:nvPr>
        </p:nvSpPr>
        <p:spPr>
          <a:xfrm>
            <a:off x="311700" y="2834125"/>
            <a:ext cx="8520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Brock, Jeff Donahue, Karen Simonyan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https://www.youtube.com/watch?v=ZKQp28OqwNQ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Model Structure</a:t>
            </a:r>
            <a:endParaRPr sz="2000"/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400" y="1189025"/>
            <a:ext cx="7429500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Techniques</a:t>
            </a:r>
            <a:endParaRPr sz="2000"/>
          </a:p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 batch size by a factor of 8 ---&gt; IS increases by 46%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Increased channel width ---&gt; IS further increases by 21%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Increased depth ---&gt; BigGAN-deep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Shared class embedding for conditional Batch-norm.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Skip connections to multiple layers of generator.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Truncation trick -- trading off the variety and fidelity.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Orthogonal regularization</a:t>
            </a:r>
            <a:endParaRPr sz="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Extensive experiments</a:t>
            </a:r>
            <a:endParaRPr/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152" y="3114350"/>
            <a:ext cx="3598450" cy="4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Results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574" y="1262074"/>
            <a:ext cx="7072026" cy="35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Results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388" y="1257300"/>
            <a:ext cx="7515225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Easy Classes and Difficult Classes</a:t>
            </a:r>
            <a:endParaRPr/>
          </a:p>
        </p:txBody>
      </p:sp>
      <p:sp>
        <p:nvSpPr>
          <p:cNvPr id="176" name="Google Shape;17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1262063"/>
            <a:ext cx="7543800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Recap of generative adversarial networks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Projection discriminator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Self-attention GAN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BigGAN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StyleGAN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EdgeConnect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baseline="30000" lang="en"/>
              <a:t>3</a:t>
            </a:r>
            <a:r>
              <a:rPr lang="en"/>
              <a:t>GAN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SPADE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 Style-Based Generator Architecture for Generative Adversarial Networks</a:t>
            </a:r>
            <a:endParaRPr sz="4000"/>
          </a:p>
        </p:txBody>
      </p:sp>
      <p:sp>
        <p:nvSpPr>
          <p:cNvPr id="183" name="Google Shape;183;p32"/>
          <p:cNvSpPr txBox="1"/>
          <p:nvPr>
            <p:ph idx="1" type="subTitle"/>
          </p:nvPr>
        </p:nvSpPr>
        <p:spPr>
          <a:xfrm>
            <a:off x="-126475" y="2834125"/>
            <a:ext cx="93996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Tero Karras, Samuli Laine, Timo Aila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https://www.youtube.com/watch?v=-cOYwZ2XcAc&amp;t=21s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-297900" y="445025"/>
            <a:ext cx="5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Architecture</a:t>
            </a:r>
            <a:r>
              <a:rPr lang="en"/>
              <a:t> </a:t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311700" y="2315625"/>
            <a:ext cx="8520600" cy="22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Adaptive IN</a:t>
            </a: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599" y="592111"/>
            <a:ext cx="4639675" cy="423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75" y="2918338"/>
            <a:ext cx="3143250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up the Model</a:t>
            </a:r>
            <a:endParaRPr/>
          </a:p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1433513"/>
            <a:ext cx="845820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-- faces</a:t>
            </a:r>
            <a:endParaRPr/>
          </a:p>
        </p:txBody>
      </p:sp>
      <p:sp>
        <p:nvSpPr>
          <p:cNvPr id="204" name="Google Shape;20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5"/>
          <p:cNvPicPr preferRelativeResize="0"/>
          <p:nvPr/>
        </p:nvPicPr>
        <p:blipFill rotWithShape="1">
          <a:blip r:embed="rId3">
            <a:alphaModFix/>
          </a:blip>
          <a:srcRect b="50000" l="0" r="0" t="0"/>
          <a:stretch/>
        </p:blipFill>
        <p:spPr>
          <a:xfrm>
            <a:off x="973547" y="1221450"/>
            <a:ext cx="7201075" cy="319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-- faces</a:t>
            </a:r>
            <a:endParaRPr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303" y="1166824"/>
            <a:ext cx="764626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-- bedrooms</a:t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165" y="1177725"/>
            <a:ext cx="647516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-- cars</a:t>
            </a:r>
            <a:r>
              <a:rPr lang="en"/>
              <a:t> </a:t>
            </a:r>
            <a:endParaRPr/>
          </a:p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775" y="1152525"/>
            <a:ext cx="5486655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Style-Based Generator Architecture for Generative Adversarial Networks </a:t>
            </a:r>
            <a:endParaRPr/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775" y="1457325"/>
            <a:ext cx="5486655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996" y="0"/>
            <a:ext cx="86948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ctrTitle"/>
          </p:nvPr>
        </p:nvSpPr>
        <p:spPr>
          <a:xfrm>
            <a:off x="311708" y="439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Semantic Image Synthesis with Spatially-Adaptive Normalization</a:t>
            </a:r>
            <a:endParaRPr sz="4000"/>
          </a:p>
        </p:txBody>
      </p:sp>
      <p:sp>
        <p:nvSpPr>
          <p:cNvPr id="240" name="Google Shape;240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Taesung Park, Ming-Yu Liu, Ting-Chun Wang, Jun-Yan Zhu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Image Synthesis from Semantic Segmentation Masks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38" y="1033463"/>
            <a:ext cx="7705725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4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approaches: pix2pixHD</a:t>
            </a:r>
            <a:endParaRPr/>
          </a:p>
        </p:txBody>
      </p:sp>
      <p:sp>
        <p:nvSpPr>
          <p:cNvPr id="253" name="Google Shape;253;p42"/>
          <p:cNvSpPr txBox="1"/>
          <p:nvPr>
            <p:ph idx="1" type="body"/>
          </p:nvPr>
        </p:nvSpPr>
        <p:spPr>
          <a:xfrm>
            <a:off x="311700" y="3022000"/>
            <a:ext cx="8520600" cy="12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Directly feed the semantic layout as input to the deep network, which is processed through stacks of convolution, normalization, and nonlinearity layers.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However, this is suboptimal as the normalization layers tend to “wash away” semantic information in input semantic segmentation masks.</a:t>
            </a:r>
            <a:endParaRPr/>
          </a:p>
        </p:txBody>
      </p:sp>
      <p:pic>
        <p:nvPicPr>
          <p:cNvPr id="254" name="Google Shape;25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572" y="1171575"/>
            <a:ext cx="3472975" cy="18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Conditional Normalization Layers</a:t>
            </a:r>
            <a:endParaRPr/>
          </a:p>
        </p:txBody>
      </p:sp>
      <p:sp>
        <p:nvSpPr>
          <p:cNvPr id="260" name="Google Shape;260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Proven effective for recent generative adversarial networks such as Self-attention GAN, BigGAN, StyleGAN, etc.</a:t>
            </a:r>
            <a:endParaRPr/>
          </a:p>
        </p:txBody>
      </p:sp>
      <p:pic>
        <p:nvPicPr>
          <p:cNvPr id="261" name="Google Shape;2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950" y="1924050"/>
            <a:ext cx="3738250" cy="23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8950" y="1924050"/>
            <a:ext cx="3292999" cy="28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SPADE: spatially-adaptive denormalization</a:t>
            </a:r>
            <a:endParaRPr/>
          </a:p>
        </p:txBody>
      </p:sp>
      <p:pic>
        <p:nvPicPr>
          <p:cNvPr id="268" name="Google Shape;2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88" y="1736363"/>
            <a:ext cx="3609975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63" y="2598725"/>
            <a:ext cx="39909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022" y="1310772"/>
            <a:ext cx="4041175" cy="297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SPADE Generator</a:t>
            </a:r>
            <a:endParaRPr/>
          </a:p>
        </p:txBody>
      </p:sp>
      <p:pic>
        <p:nvPicPr>
          <p:cNvPr id="276" name="Google Shape;2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00" y="1017724"/>
            <a:ext cx="8201151" cy="22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SPADE Generator</a:t>
            </a:r>
            <a:endParaRPr/>
          </a:p>
        </p:txBody>
      </p:sp>
      <p:sp>
        <p:nvSpPr>
          <p:cNvPr id="282" name="Google Shape;282;p46"/>
          <p:cNvSpPr txBox="1"/>
          <p:nvPr>
            <p:ph idx="1" type="body"/>
          </p:nvPr>
        </p:nvSpPr>
        <p:spPr>
          <a:xfrm>
            <a:off x="311700" y="3272625"/>
            <a:ext cx="5879700" cy="12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Better preserve semantic information against common normalization layers.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conventional normalization layers tend to “wash away” semantic information in input semantic segmentation masks.</a:t>
            </a:r>
            <a:endParaRPr/>
          </a:p>
        </p:txBody>
      </p:sp>
      <p:pic>
        <p:nvPicPr>
          <p:cNvPr id="283" name="Google Shape;2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00" y="1017724"/>
            <a:ext cx="8201151" cy="22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225" y="3232400"/>
            <a:ext cx="249555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</a:t>
            </a:r>
            <a:endParaRPr/>
          </a:p>
        </p:txBody>
      </p:sp>
      <p:sp>
        <p:nvSpPr>
          <p:cNvPr id="290" name="Google Shape;290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Multi-modal synthesis with an image encoder and a KL-Divergence loss.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Discriminator is the same as pix2pixHD.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Datasets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COCO-Stuff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ADE20K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ADE20K-outdoor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Cityscapes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Flickr Landscapes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96" name="Google Shape;296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225" y="1214438"/>
            <a:ext cx="7067550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EdgeConnect: Generative Image Inpainting with Adversarial Edge Learning</a:t>
            </a:r>
            <a:endParaRPr sz="4000"/>
          </a:p>
        </p:txBody>
      </p:sp>
      <p:sp>
        <p:nvSpPr>
          <p:cNvPr id="303" name="Google Shape;303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Kamyar Nazeri, Eric Ng, Tony Joseph, Faisal Z. Qureshi, Mehran Ebrahimi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Structure</a:t>
            </a:r>
            <a:endParaRPr/>
          </a:p>
        </p:txBody>
      </p:sp>
      <p:sp>
        <p:nvSpPr>
          <p:cNvPr id="309" name="Google Shape;309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Edge generator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completion network</a:t>
            </a:r>
            <a:endParaRPr/>
          </a:p>
        </p:txBody>
      </p:sp>
      <p:pic>
        <p:nvPicPr>
          <p:cNvPr id="310" name="Google Shape;3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2178986"/>
            <a:ext cx="8832299" cy="192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316" name="Google Shape;3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5448"/>
            <a:ext cx="9143999" cy="3347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322" name="Google Shape;3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3246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SC-FEGAN: Face Editing Generative Adversarial Network with User's Sketch and Color</a:t>
            </a:r>
            <a:endParaRPr sz="4000"/>
          </a:p>
        </p:txBody>
      </p:sp>
      <p:sp>
        <p:nvSpPr>
          <p:cNvPr id="328" name="Google Shape;328;p53"/>
          <p:cNvSpPr txBox="1"/>
          <p:nvPr>
            <p:ph idx="1" type="subTitle"/>
          </p:nvPr>
        </p:nvSpPr>
        <p:spPr>
          <a:xfrm>
            <a:off x="311700" y="2834125"/>
            <a:ext cx="8520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Youngjoo Jo, Jongyoul Park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https://www.youtube.com/watch?v=dvzlvHNxdfI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7081"/>
            <a:ext cx="9144000" cy="464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41" name="Google Shape;34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1290"/>
            <a:ext cx="9143999" cy="328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High-Fidelity Image Generation With Fewer Labels</a:t>
            </a:r>
            <a:endParaRPr sz="4000"/>
          </a:p>
        </p:txBody>
      </p:sp>
      <p:sp>
        <p:nvSpPr>
          <p:cNvPr id="348" name="Google Shape;348;p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Mario Lucic, Michael Tschannen, Marvin Ritter, Xiaohua Zhai, Olivier Bachem, Sylvain Gelly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High-Fidelity Image Generation With Fewer Labels</a:t>
            </a:r>
            <a:endParaRPr/>
          </a:p>
        </p:txBody>
      </p:sp>
      <p:sp>
        <p:nvSpPr>
          <p:cNvPr id="354" name="Google Shape;35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314325"/>
            <a:ext cx="86106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50" y="2800350"/>
            <a:ext cx="86487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High-Fidelity Image Generation With Fewer Labels</a:t>
            </a:r>
            <a:endParaRPr/>
          </a:p>
        </p:txBody>
      </p:sp>
      <p:sp>
        <p:nvSpPr>
          <p:cNvPr id="362" name="Google Shape;362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599" y="1162050"/>
            <a:ext cx="6812775" cy="352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4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cGANs with Projection Discriminator</a:t>
            </a:r>
            <a:endParaRPr sz="4000"/>
          </a:p>
        </p:txBody>
      </p:sp>
      <p:sp>
        <p:nvSpPr>
          <p:cNvPr id="95" name="Google Shape;95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Takeru Miyato, Masanori Koyama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Discriminator Structure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1162050"/>
            <a:ext cx="843915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&amp; Category morphing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0" y="1134191"/>
            <a:ext cx="8520600" cy="4088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